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microsoft.com/office/2016/11/relationships/changesInfo" Target="changesInfos/changesInfo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Kaminski" userId="4c9f36b273bb6a6a" providerId="LiveId" clId="{DEECEDE8-3ED2-ED4A-93FE-A62C2D3FF4F2}"/>
    <pc:docChg chg="custSel addSld modSld sldOrd">
      <pc:chgData name="Lindsay Kaminski" userId="4c9f36b273bb6a6a" providerId="LiveId" clId="{DEECEDE8-3ED2-ED4A-93FE-A62C2D3FF4F2}" dt="2023-05-18T18:04:08.955" v="2646" actId="1076"/>
      <pc:docMkLst>
        <pc:docMk/>
      </pc:docMkLst>
      <pc:sldChg chg="ord">
        <pc:chgData name="Lindsay Kaminski" userId="4c9f36b273bb6a6a" providerId="LiveId" clId="{DEECEDE8-3ED2-ED4A-93FE-A62C2D3FF4F2}" dt="2023-05-18T18:04:08.955" v="2646" actId="1076"/>
        <pc:sldMkLst>
          <pc:docMk/>
          <pc:sldMk cId="238199679" sldId="256"/>
        </pc:sldMkLst>
      </pc:sldChg>
      <pc:sldChg chg="modSp">
        <pc:chgData name="Lindsay Kaminski" userId="4c9f36b273bb6a6a" providerId="LiveId" clId="{DEECEDE8-3ED2-ED4A-93FE-A62C2D3FF4F2}" dt="2023-05-18T17:36:32.530" v="50" actId="1076"/>
        <pc:sldMkLst>
          <pc:docMk/>
          <pc:sldMk cId="1719358707" sldId="257"/>
        </pc:sldMkLst>
        <pc:spChg chg="mod">
          <ac:chgData name="Lindsay Kaminski" userId="4c9f36b273bb6a6a" providerId="LiveId" clId="{DEECEDE8-3ED2-ED4A-93FE-A62C2D3FF4F2}" dt="2023-05-18T17:36:32.530" v="50" actId="1076"/>
          <ac:spMkLst>
            <pc:docMk/>
            <pc:sldMk cId="1719358707" sldId="257"/>
            <ac:spMk id="3" creationId="{E5E26AB3-A5E6-E339-1471-C5B13D0A5166}"/>
          </ac:spMkLst>
        </pc:spChg>
      </pc:sldChg>
      <pc:sldChg chg="modSp">
        <pc:chgData name="Lindsay Kaminski" userId="4c9f36b273bb6a6a" providerId="LiveId" clId="{DEECEDE8-3ED2-ED4A-93FE-A62C2D3FF4F2}" dt="2023-05-18T17:36:40.839" v="53" actId="1076"/>
        <pc:sldMkLst>
          <pc:docMk/>
          <pc:sldMk cId="3294915293" sldId="258"/>
        </pc:sldMkLst>
        <pc:spChg chg="mod">
          <ac:chgData name="Lindsay Kaminski" userId="4c9f36b273bb6a6a" providerId="LiveId" clId="{DEECEDE8-3ED2-ED4A-93FE-A62C2D3FF4F2}" dt="2023-05-18T17:36:40.839" v="53" actId="1076"/>
          <ac:spMkLst>
            <pc:docMk/>
            <pc:sldMk cId="3294915293" sldId="258"/>
            <ac:spMk id="3" creationId="{392815DC-4E5F-4D27-080C-8DFF3B921B8A}"/>
          </ac:spMkLst>
        </pc:spChg>
      </pc:sldChg>
      <pc:sldChg chg="modSp">
        <pc:chgData name="Lindsay Kaminski" userId="4c9f36b273bb6a6a" providerId="LiveId" clId="{DEECEDE8-3ED2-ED4A-93FE-A62C2D3FF4F2}" dt="2023-05-18T17:38:04.270" v="62" actId="1076"/>
        <pc:sldMkLst>
          <pc:docMk/>
          <pc:sldMk cId="1148755328" sldId="259"/>
        </pc:sldMkLst>
        <pc:spChg chg="mod">
          <ac:chgData name="Lindsay Kaminski" userId="4c9f36b273bb6a6a" providerId="LiveId" clId="{DEECEDE8-3ED2-ED4A-93FE-A62C2D3FF4F2}" dt="2023-05-18T17:38:04.270" v="62" actId="1076"/>
          <ac:spMkLst>
            <pc:docMk/>
            <pc:sldMk cId="1148755328" sldId="259"/>
            <ac:spMk id="3" creationId="{2F2D22BD-987B-E3A3-10B4-AF0F4D63FB6C}"/>
          </ac:spMkLst>
        </pc:spChg>
      </pc:sldChg>
      <pc:sldChg chg="modSp">
        <pc:chgData name="Lindsay Kaminski" userId="4c9f36b273bb6a6a" providerId="LiveId" clId="{DEECEDE8-3ED2-ED4A-93FE-A62C2D3FF4F2}" dt="2023-05-18T17:33:45.691" v="37" actId="113"/>
        <pc:sldMkLst>
          <pc:docMk/>
          <pc:sldMk cId="4201655105" sldId="260"/>
        </pc:sldMkLst>
        <pc:spChg chg="mod">
          <ac:chgData name="Lindsay Kaminski" userId="4c9f36b273bb6a6a" providerId="LiveId" clId="{DEECEDE8-3ED2-ED4A-93FE-A62C2D3FF4F2}" dt="2023-05-18T17:33:45.691" v="37" actId="113"/>
          <ac:spMkLst>
            <pc:docMk/>
            <pc:sldMk cId="4201655105" sldId="260"/>
            <ac:spMk id="3" creationId="{A8BEEF03-DCF7-F001-2D0B-94C9DC8AD0BA}"/>
          </ac:spMkLst>
        </pc:spChg>
      </pc:sldChg>
      <pc:sldChg chg="modSp">
        <pc:chgData name="Lindsay Kaminski" userId="4c9f36b273bb6a6a" providerId="LiveId" clId="{DEECEDE8-3ED2-ED4A-93FE-A62C2D3FF4F2}" dt="2023-05-18T17:34:52.733" v="42" actId="113"/>
        <pc:sldMkLst>
          <pc:docMk/>
          <pc:sldMk cId="3568229830" sldId="261"/>
        </pc:sldMkLst>
        <pc:spChg chg="mod">
          <ac:chgData name="Lindsay Kaminski" userId="4c9f36b273bb6a6a" providerId="LiveId" clId="{DEECEDE8-3ED2-ED4A-93FE-A62C2D3FF4F2}" dt="2023-05-18T17:34:52.733" v="42" actId="113"/>
          <ac:spMkLst>
            <pc:docMk/>
            <pc:sldMk cId="3568229830" sldId="261"/>
            <ac:spMk id="3" creationId="{30862192-FFFA-7FE8-4F66-260B7B9B46AE}"/>
          </ac:spMkLst>
        </pc:spChg>
      </pc:sldChg>
      <pc:sldChg chg="modSp">
        <pc:chgData name="Lindsay Kaminski" userId="4c9f36b273bb6a6a" providerId="LiveId" clId="{DEECEDE8-3ED2-ED4A-93FE-A62C2D3FF4F2}" dt="2023-05-18T17:35:43.485" v="46" actId="1076"/>
        <pc:sldMkLst>
          <pc:docMk/>
          <pc:sldMk cId="868541619" sldId="262"/>
        </pc:sldMkLst>
        <pc:spChg chg="mod">
          <ac:chgData name="Lindsay Kaminski" userId="4c9f36b273bb6a6a" providerId="LiveId" clId="{DEECEDE8-3ED2-ED4A-93FE-A62C2D3FF4F2}" dt="2023-05-18T17:35:43.485" v="46" actId="1076"/>
          <ac:spMkLst>
            <pc:docMk/>
            <pc:sldMk cId="868541619" sldId="262"/>
            <ac:spMk id="3" creationId="{35D047F0-836D-9E4D-5A55-1C084E84D9B2}"/>
          </ac:spMkLst>
        </pc:spChg>
      </pc:sldChg>
      <pc:sldChg chg="modSp">
        <pc:chgData name="Lindsay Kaminski" userId="4c9f36b273bb6a6a" providerId="LiveId" clId="{DEECEDE8-3ED2-ED4A-93FE-A62C2D3FF4F2}" dt="2023-05-18T17:36:59.231" v="58" actId="1076"/>
        <pc:sldMkLst>
          <pc:docMk/>
          <pc:sldMk cId="3521939376" sldId="263"/>
        </pc:sldMkLst>
        <pc:spChg chg="mod">
          <ac:chgData name="Lindsay Kaminski" userId="4c9f36b273bb6a6a" providerId="LiveId" clId="{DEECEDE8-3ED2-ED4A-93FE-A62C2D3FF4F2}" dt="2023-05-18T17:36:59.231" v="58" actId="1076"/>
          <ac:spMkLst>
            <pc:docMk/>
            <pc:sldMk cId="3521939376" sldId="263"/>
            <ac:spMk id="3" creationId="{97199FA6-8083-06D6-0854-500F9B6FE5B0}"/>
          </ac:spMkLst>
        </pc:spChg>
      </pc:sldChg>
      <pc:sldChg chg="modSp">
        <pc:chgData name="Lindsay Kaminski" userId="4c9f36b273bb6a6a" providerId="LiveId" clId="{DEECEDE8-3ED2-ED4A-93FE-A62C2D3FF4F2}" dt="2023-05-18T17:37:02.535" v="59" actId="1076"/>
        <pc:sldMkLst>
          <pc:docMk/>
          <pc:sldMk cId="2655891266" sldId="264"/>
        </pc:sldMkLst>
        <pc:spChg chg="mod">
          <ac:chgData name="Lindsay Kaminski" userId="4c9f36b273bb6a6a" providerId="LiveId" clId="{DEECEDE8-3ED2-ED4A-93FE-A62C2D3FF4F2}" dt="2023-05-18T17:37:02.535" v="59" actId="1076"/>
          <ac:spMkLst>
            <pc:docMk/>
            <pc:sldMk cId="2655891266" sldId="264"/>
            <ac:spMk id="3" creationId="{26CF142B-C47B-E648-6A84-6AB6601614D6}"/>
          </ac:spMkLst>
        </pc:spChg>
      </pc:sldChg>
      <pc:sldChg chg="modSp new">
        <pc:chgData name="Lindsay Kaminski" userId="4c9f36b273bb6a6a" providerId="LiveId" clId="{DEECEDE8-3ED2-ED4A-93FE-A62C2D3FF4F2}" dt="2023-05-18T18:03:51.618" v="2645" actId="1076"/>
        <pc:sldMkLst>
          <pc:docMk/>
          <pc:sldMk cId="791920513" sldId="266"/>
        </pc:sldMkLst>
        <pc:spChg chg="mod">
          <ac:chgData name="Lindsay Kaminski" userId="4c9f36b273bb6a6a" providerId="LiveId" clId="{DEECEDE8-3ED2-ED4A-93FE-A62C2D3FF4F2}" dt="2023-05-18T18:00:40.924" v="2613" actId="1076"/>
          <ac:spMkLst>
            <pc:docMk/>
            <pc:sldMk cId="791920513" sldId="266"/>
            <ac:spMk id="2" creationId="{0A177CA7-ADBE-31FF-7B54-6E44152E9872}"/>
          </ac:spMkLst>
        </pc:spChg>
        <pc:spChg chg="mod">
          <ac:chgData name="Lindsay Kaminski" userId="4c9f36b273bb6a6a" providerId="LiveId" clId="{DEECEDE8-3ED2-ED4A-93FE-A62C2D3FF4F2}" dt="2023-05-18T18:03:51.618" v="2645" actId="1076"/>
          <ac:spMkLst>
            <pc:docMk/>
            <pc:sldMk cId="791920513" sldId="266"/>
            <ac:spMk id="3" creationId="{30CCDA22-BD83-514F-49FD-16D1D14C4FF3}"/>
          </ac:spMkLst>
        </pc:spChg>
      </pc:sldChg>
    </pc:docChg>
  </pc:docChgLst>
  <pc:docChgLst>
    <pc:chgData name="Lindsay Kaminski" userId="4c9f36b273bb6a6a" providerId="LiveId" clId="{4436DD73-EA3F-C242-8024-80724C2295B4}"/>
    <pc:docChg chg="modSld">
      <pc:chgData name="Lindsay Kaminski" userId="4c9f36b273bb6a6a" providerId="LiveId" clId="{4436DD73-EA3F-C242-8024-80724C2295B4}" dt="2023-05-15T19:13:44.189" v="44" actId="20577"/>
      <pc:docMkLst>
        <pc:docMk/>
      </pc:docMkLst>
      <pc:sldChg chg="modSp">
        <pc:chgData name="Lindsay Kaminski" userId="4c9f36b273bb6a6a" providerId="LiveId" clId="{4436DD73-EA3F-C242-8024-80724C2295B4}" dt="2023-05-15T19:13:44.189" v="44" actId="20577"/>
        <pc:sldMkLst>
          <pc:docMk/>
          <pc:sldMk cId="1173478193" sldId="265"/>
        </pc:sldMkLst>
        <pc:spChg chg="mod">
          <ac:chgData name="Lindsay Kaminski" userId="4c9f36b273bb6a6a" providerId="LiveId" clId="{4436DD73-EA3F-C242-8024-80724C2295B4}" dt="2023-05-15T19:13:44.189" v="44" actId="20577"/>
          <ac:spMkLst>
            <pc:docMk/>
            <pc:sldMk cId="1173478193" sldId="265"/>
            <ac:spMk id="3" creationId="{40D0D58E-AC75-942B-0A10-8AFDCD0A0B21}"/>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5/18/2023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77CA7-ADBE-31FF-7B54-6E44152E9872}"/>
              </a:ext>
            </a:extLst>
          </p:cNvPr>
          <p:cNvSpPr>
            <a:spLocks noGrp="1"/>
          </p:cNvSpPr>
          <p:nvPr>
            <p:ph type="title"/>
          </p:nvPr>
        </p:nvSpPr>
        <p:spPr>
          <a:xfrm>
            <a:off x="470650" y="176306"/>
            <a:ext cx="10131425" cy="513976"/>
          </a:xfrm>
        </p:spPr>
        <p:txBody>
          <a:bodyPr>
            <a:normAutofit fontScale="90000"/>
          </a:bodyPr>
          <a:lstStyle/>
          <a:p>
            <a:r>
              <a:rPr lang="en-US" dirty="0"/>
              <a:t>About me</a:t>
            </a:r>
          </a:p>
        </p:txBody>
      </p:sp>
      <p:sp>
        <p:nvSpPr>
          <p:cNvPr id="3" name="Content Placeholder 2">
            <a:extLst>
              <a:ext uri="{FF2B5EF4-FFF2-40B4-BE49-F238E27FC236}">
                <a16:creationId xmlns:a16="http://schemas.microsoft.com/office/drawing/2014/main" id="{30CCDA22-BD83-514F-49FD-16D1D14C4FF3}"/>
              </a:ext>
            </a:extLst>
          </p:cNvPr>
          <p:cNvSpPr>
            <a:spLocks noGrp="1"/>
          </p:cNvSpPr>
          <p:nvPr>
            <p:ph idx="1"/>
          </p:nvPr>
        </p:nvSpPr>
        <p:spPr>
          <a:xfrm>
            <a:off x="159874" y="312271"/>
            <a:ext cx="11386668" cy="6233458"/>
          </a:xfrm>
        </p:spPr>
        <p:txBody>
          <a:bodyPr>
            <a:normAutofit/>
          </a:bodyPr>
          <a:lstStyle/>
          <a:p>
            <a:r>
              <a:rPr lang="en-US" sz="1600" dirty="0"/>
              <a:t>I’m married to Jesse Kaminski and just celebrated our 14</a:t>
            </a:r>
            <a:r>
              <a:rPr lang="en-US" sz="1600" baseline="30000" dirty="0"/>
              <a:t>th</a:t>
            </a:r>
            <a:r>
              <a:rPr lang="en-US" sz="1600" dirty="0"/>
              <a:t> wedding anniversary on the 9</a:t>
            </a:r>
            <a:r>
              <a:rPr lang="en-US" sz="1600" baseline="30000" dirty="0"/>
              <a:t>th</a:t>
            </a:r>
            <a:r>
              <a:rPr lang="en-US" sz="1600" dirty="0"/>
              <a:t>.  </a:t>
            </a:r>
          </a:p>
          <a:p>
            <a:r>
              <a:rPr lang="en-US" sz="1600" dirty="0"/>
              <a:t>We live in Menasha and have been there for over 10 years.</a:t>
            </a:r>
          </a:p>
          <a:p>
            <a:r>
              <a:rPr lang="en-US" sz="1600" dirty="0"/>
              <a:t>We enjoy computer and tabletop games in our free time.</a:t>
            </a:r>
          </a:p>
          <a:p>
            <a:r>
              <a:rPr lang="en-US" sz="1600" dirty="0"/>
              <a:t>We have four dogs: </a:t>
            </a:r>
            <a:r>
              <a:rPr lang="en-US" sz="1600" dirty="0" err="1"/>
              <a:t>Neko</a:t>
            </a:r>
            <a:r>
              <a:rPr lang="en-US" sz="1600" dirty="0"/>
              <a:t>, Luna, Terra, and Max. Max is a 2 </a:t>
            </a:r>
            <a:r>
              <a:rPr lang="en-US" sz="1600" dirty="0" err="1"/>
              <a:t>yo</a:t>
            </a:r>
            <a:r>
              <a:rPr lang="en-US" sz="1600" dirty="0"/>
              <a:t> </a:t>
            </a:r>
            <a:r>
              <a:rPr lang="en-US" sz="1600" dirty="0" err="1"/>
              <a:t>Shepsky</a:t>
            </a:r>
            <a:r>
              <a:rPr lang="en-US" sz="1600" dirty="0"/>
              <a:t> foster and available for adoption.</a:t>
            </a:r>
          </a:p>
          <a:p>
            <a:r>
              <a:rPr lang="en-US" sz="1600" dirty="0"/>
              <a:t>We are expecting our first child, a girl, in December. </a:t>
            </a:r>
          </a:p>
          <a:p>
            <a:r>
              <a:rPr lang="en-US" sz="1600" dirty="0"/>
              <a:t>We purchased a locksmith business together last November.  He works in the field and I take care of everything else. </a:t>
            </a:r>
          </a:p>
          <a:p>
            <a:r>
              <a:rPr lang="en-US" sz="1600" dirty="0"/>
              <a:t>Prior to moving to WI I lived in AZ and prior to that I lived in 13 other states.  I’ve attended 9 elementary schools, 3 middle schools, and 3 high schools. </a:t>
            </a:r>
          </a:p>
          <a:p>
            <a:r>
              <a:rPr lang="en-US" sz="1600" dirty="0"/>
              <a:t>I raised and trained horses from the age of 10 until I was 20 and could not afford to keep them on my own. </a:t>
            </a:r>
          </a:p>
          <a:p>
            <a:r>
              <a:rPr lang="en-US" sz="1600" dirty="0"/>
              <a:t>I’ve been working full-time since I was 16 years old, starting off as a Movie Theatre Manager and Projectionist until I entered the financial services industry.  I feel fortunate that I was able to experience being a projectionist prior to digital film projection.  </a:t>
            </a:r>
          </a:p>
          <a:p>
            <a:r>
              <a:rPr lang="en-US" sz="1600" dirty="0"/>
              <a:t>I work full-time as a financial advisor with Merrill Lynch and I have been in the financial services industry for 15 years as of April.  </a:t>
            </a:r>
          </a:p>
          <a:p>
            <a:r>
              <a:rPr lang="en-US" sz="1600" dirty="0"/>
              <a:t>I graduated from Purdue University Global with a Bachelors of Science in Finance with focus in Wealth Planning and Investment Management.  I have an Associate’s degree in Chemistry.  I also almost had enough credits to minor in History.</a:t>
            </a:r>
          </a:p>
          <a:p>
            <a:r>
              <a:rPr lang="en-US" sz="1600" dirty="0"/>
              <a:t>I hold the CERTIFIED FINANCIAL PLANNER ™ designation.</a:t>
            </a:r>
          </a:p>
          <a:p>
            <a:r>
              <a:rPr lang="en-US" sz="1600" dirty="0"/>
              <a:t>I was just elected as co-President of Mid-Day Women’s Alliance.</a:t>
            </a:r>
          </a:p>
        </p:txBody>
      </p:sp>
    </p:spTree>
    <p:extLst>
      <p:ext uri="{BB962C8B-B14F-4D97-AF65-F5344CB8AC3E}">
        <p14:creationId xmlns:p14="http://schemas.microsoft.com/office/powerpoint/2010/main" val="791920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2A295-C829-09E3-24CE-1FEDD3BFDC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26CF142B-C47B-E648-6A84-6AB6601614D6}"/>
              </a:ext>
            </a:extLst>
          </p:cNvPr>
          <p:cNvSpPr>
            <a:spLocks noGrp="1"/>
          </p:cNvSpPr>
          <p:nvPr>
            <p:ph idx="1"/>
          </p:nvPr>
        </p:nvSpPr>
        <p:spPr>
          <a:xfrm>
            <a:off x="685801" y="791386"/>
            <a:ext cx="10131425" cy="3649133"/>
          </a:xfrm>
        </p:spPr>
        <p:txBody>
          <a:bodyPr>
            <a:normAutofit/>
          </a:bodyPr>
          <a:lstStyle/>
          <a:p>
            <a:r>
              <a:rPr lang="en-US" sz="2000" b="1" i="0" dirty="0">
                <a:solidFill>
                  <a:srgbClr val="D1D5DB"/>
                </a:solidFill>
                <a:effectLst/>
                <a:latin typeface="Söhne"/>
              </a:rPr>
              <a:t>Stay informed and engaged: </a:t>
            </a:r>
            <a:r>
              <a:rPr lang="en-US" sz="2000" b="0" i="0" dirty="0">
                <a:solidFill>
                  <a:srgbClr val="D1D5DB"/>
                </a:solidFill>
                <a:effectLst/>
                <a:latin typeface="Söhne"/>
              </a:rPr>
              <a:t>As technology continues to advance, it's important to stay informed about the latest developments and societal impacts. By remaining curious and engaged, you can actively participate in discussions surrounding AI, ethics, and responsible technology use, contributing to the shaping of a better future.</a:t>
            </a:r>
            <a:endParaRPr lang="en-US" sz="2000" dirty="0"/>
          </a:p>
        </p:txBody>
      </p:sp>
    </p:spTree>
    <p:extLst>
      <p:ext uri="{BB962C8B-B14F-4D97-AF65-F5344CB8AC3E}">
        <p14:creationId xmlns:p14="http://schemas.microsoft.com/office/powerpoint/2010/main" val="2655891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16295-A0F9-7B77-BC6B-0D9E614C032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40D0D58E-AC75-942B-0A10-8AFDCD0A0B21}"/>
              </a:ext>
            </a:extLst>
          </p:cNvPr>
          <p:cNvSpPr>
            <a:spLocks noGrp="1"/>
          </p:cNvSpPr>
          <p:nvPr>
            <p:ph idx="1"/>
          </p:nvPr>
        </p:nvSpPr>
        <p:spPr/>
        <p:txBody>
          <a:bodyPr/>
          <a:lstStyle/>
          <a:p>
            <a:r>
              <a:rPr lang="en-US" dirty="0"/>
              <a:t>Chat GPT </a:t>
            </a:r>
            <a:r>
              <a:rPr lang="en-US"/>
              <a:t>dialogue chat</a:t>
            </a:r>
          </a:p>
        </p:txBody>
      </p:sp>
    </p:spTree>
    <p:extLst>
      <p:ext uri="{BB962C8B-B14F-4D97-AF65-F5344CB8AC3E}">
        <p14:creationId xmlns:p14="http://schemas.microsoft.com/office/powerpoint/2010/main" val="1173478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153F3-324C-027E-A6B7-A26A944438F8}"/>
              </a:ext>
            </a:extLst>
          </p:cNvPr>
          <p:cNvSpPr>
            <a:spLocks noGrp="1"/>
          </p:cNvSpPr>
          <p:nvPr>
            <p:ph type="ctrTitle"/>
          </p:nvPr>
        </p:nvSpPr>
        <p:spPr/>
        <p:txBody>
          <a:bodyPr/>
          <a:lstStyle/>
          <a:p>
            <a:r>
              <a:rPr lang="en-US" dirty="0"/>
              <a:t>The social impact of chat </a:t>
            </a:r>
            <a:r>
              <a:rPr lang="en-US" dirty="0" err="1"/>
              <a:t>gpt</a:t>
            </a:r>
            <a:endParaRPr lang="en-US" dirty="0"/>
          </a:p>
        </p:txBody>
      </p:sp>
      <p:sp>
        <p:nvSpPr>
          <p:cNvPr id="3" name="Subtitle 2">
            <a:extLst>
              <a:ext uri="{FF2B5EF4-FFF2-40B4-BE49-F238E27FC236}">
                <a16:creationId xmlns:a16="http://schemas.microsoft.com/office/drawing/2014/main" id="{B04AA450-B1E1-5F0D-9104-846FCD7D9873}"/>
              </a:ext>
            </a:extLst>
          </p:cNvPr>
          <p:cNvSpPr>
            <a:spLocks noGrp="1"/>
          </p:cNvSpPr>
          <p:nvPr>
            <p:ph type="subTitle" idx="1"/>
          </p:nvPr>
        </p:nvSpPr>
        <p:spPr/>
        <p:txBody>
          <a:bodyPr/>
          <a:lstStyle/>
          <a:p>
            <a:r>
              <a:rPr lang="en-US" b="0" i="0">
                <a:effectLst/>
                <a:latin typeface="Söhne"/>
              </a:rPr>
              <a:t>How AI-Powered Language Models are Changing Society, for Better and for Worse</a:t>
            </a:r>
            <a:endParaRPr lang="en-US"/>
          </a:p>
        </p:txBody>
      </p:sp>
    </p:spTree>
    <p:extLst>
      <p:ext uri="{BB962C8B-B14F-4D97-AF65-F5344CB8AC3E}">
        <p14:creationId xmlns:p14="http://schemas.microsoft.com/office/powerpoint/2010/main" val="23819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E1353-CD5C-A921-8C2F-774707D2FDA9}"/>
              </a:ext>
            </a:extLst>
          </p:cNvPr>
          <p:cNvSpPr>
            <a:spLocks noGrp="1"/>
          </p:cNvSpPr>
          <p:nvPr>
            <p:ph type="title"/>
          </p:nvPr>
        </p:nvSpPr>
        <p:spPr/>
        <p:txBody>
          <a:bodyPr/>
          <a:lstStyle/>
          <a:p>
            <a:r>
              <a:rPr lang="en-US" dirty="0"/>
              <a:t>Chat </a:t>
            </a:r>
            <a:r>
              <a:rPr lang="en-US" dirty="0" err="1"/>
              <a:t>gpt</a:t>
            </a:r>
            <a:r>
              <a:rPr lang="en-US" dirty="0"/>
              <a:t> – what is it?</a:t>
            </a:r>
          </a:p>
        </p:txBody>
      </p:sp>
      <p:sp>
        <p:nvSpPr>
          <p:cNvPr id="3" name="Content Placeholder 2">
            <a:extLst>
              <a:ext uri="{FF2B5EF4-FFF2-40B4-BE49-F238E27FC236}">
                <a16:creationId xmlns:a16="http://schemas.microsoft.com/office/drawing/2014/main" id="{E5E26AB3-A5E6-E339-1471-C5B13D0A5166}"/>
              </a:ext>
            </a:extLst>
          </p:cNvPr>
          <p:cNvSpPr>
            <a:spLocks noGrp="1"/>
          </p:cNvSpPr>
          <p:nvPr>
            <p:ph idx="1"/>
          </p:nvPr>
        </p:nvSpPr>
        <p:spPr>
          <a:xfrm>
            <a:off x="685801" y="1791944"/>
            <a:ext cx="10131425" cy="3649133"/>
          </a:xfrm>
        </p:spPr>
        <p:txBody>
          <a:bodyPr>
            <a:normAutofit lnSpcReduction="10000"/>
          </a:bodyPr>
          <a:lstStyle/>
          <a:p>
            <a:r>
              <a:rPr lang="en-US" sz="2000" b="0" i="0" dirty="0">
                <a:effectLst/>
                <a:latin typeface="Söhne"/>
              </a:rPr>
              <a:t>Chat GPT is a computer program that can understand and have conversations with people using text.</a:t>
            </a:r>
          </a:p>
          <a:p>
            <a:endParaRPr lang="en-US" sz="2000" b="0" i="0" dirty="0">
              <a:effectLst/>
              <a:latin typeface="Söhne"/>
            </a:endParaRPr>
          </a:p>
          <a:p>
            <a:r>
              <a:rPr lang="en-US" sz="2000" b="0" i="0" dirty="0">
                <a:effectLst/>
                <a:latin typeface="Söhne"/>
              </a:rPr>
              <a:t>It has been created to mimic human-like responses and understand what you are saying.</a:t>
            </a:r>
          </a:p>
          <a:p>
            <a:endParaRPr lang="en-US" sz="2000" b="0" i="0" dirty="0">
              <a:effectLst/>
              <a:latin typeface="Söhne"/>
            </a:endParaRPr>
          </a:p>
          <a:p>
            <a:r>
              <a:rPr lang="en-US" sz="2000" b="0" i="0" dirty="0">
                <a:effectLst/>
                <a:latin typeface="Söhne"/>
              </a:rPr>
              <a:t>You can ask it questions or talk to it about different topics, just like you would with a person.</a:t>
            </a:r>
          </a:p>
          <a:p>
            <a:endParaRPr lang="en-US" sz="2000" b="0" i="0" dirty="0">
              <a:effectLst/>
              <a:latin typeface="Söhne"/>
            </a:endParaRPr>
          </a:p>
          <a:p>
            <a:r>
              <a:rPr lang="en-US" sz="2000" b="0" i="0" dirty="0">
                <a:effectLst/>
                <a:latin typeface="Söhne"/>
              </a:rPr>
              <a:t>It has been trained on a lot of information, so it can provide helpful and informative answers to your queries.</a:t>
            </a:r>
          </a:p>
          <a:p>
            <a:endParaRPr lang="en-US" dirty="0"/>
          </a:p>
        </p:txBody>
      </p:sp>
    </p:spTree>
    <p:extLst>
      <p:ext uri="{BB962C8B-B14F-4D97-AF65-F5344CB8AC3E}">
        <p14:creationId xmlns:p14="http://schemas.microsoft.com/office/powerpoint/2010/main" val="1719358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12485-C5B3-E80D-B431-7BFD84DA6D1F}"/>
              </a:ext>
            </a:extLst>
          </p:cNvPr>
          <p:cNvSpPr>
            <a:spLocks noGrp="1"/>
          </p:cNvSpPr>
          <p:nvPr>
            <p:ph type="title"/>
          </p:nvPr>
        </p:nvSpPr>
        <p:spPr/>
        <p:txBody>
          <a:bodyPr/>
          <a:lstStyle/>
          <a:p>
            <a:r>
              <a:rPr lang="en-US" b="0" i="0" dirty="0">
                <a:solidFill>
                  <a:srgbClr val="D1D5DB"/>
                </a:solidFill>
                <a:effectLst/>
                <a:latin typeface="Söhne"/>
              </a:rPr>
              <a:t>Accessibility and Inclusivity</a:t>
            </a:r>
            <a:endParaRPr lang="en-US" dirty="0"/>
          </a:p>
        </p:txBody>
      </p:sp>
      <p:sp>
        <p:nvSpPr>
          <p:cNvPr id="3" name="Content Placeholder 2">
            <a:extLst>
              <a:ext uri="{FF2B5EF4-FFF2-40B4-BE49-F238E27FC236}">
                <a16:creationId xmlns:a16="http://schemas.microsoft.com/office/drawing/2014/main" id="{392815DC-4E5F-4D27-080C-8DFF3B921B8A}"/>
              </a:ext>
            </a:extLst>
          </p:cNvPr>
          <p:cNvSpPr>
            <a:spLocks noGrp="1"/>
          </p:cNvSpPr>
          <p:nvPr>
            <p:ph idx="1"/>
          </p:nvPr>
        </p:nvSpPr>
        <p:spPr>
          <a:xfrm>
            <a:off x="685801" y="1802902"/>
            <a:ext cx="10131425" cy="3649133"/>
          </a:xfrm>
        </p:spPr>
        <p:txBody>
          <a:bodyPr>
            <a:normAutofit lnSpcReduction="10000"/>
          </a:bodyPr>
          <a:lstStyle/>
          <a:p>
            <a:r>
              <a:rPr lang="en-US" sz="2000" b="1" i="0" dirty="0">
                <a:effectLst/>
                <a:latin typeface="Söhne"/>
              </a:rPr>
              <a:t>Makes communication easier: </a:t>
            </a:r>
            <a:r>
              <a:rPr lang="en-US" sz="2000" i="0" dirty="0" err="1">
                <a:effectLst/>
                <a:latin typeface="Söhne"/>
              </a:rPr>
              <a:t>ChatGPT</a:t>
            </a:r>
            <a:r>
              <a:rPr lang="en-US" sz="2000" b="0" i="0" dirty="0">
                <a:effectLst/>
                <a:latin typeface="Söhne"/>
              </a:rPr>
              <a:t> allows you to communicate through typing, making it helpful if you have difficulty speaking or hearing.</a:t>
            </a:r>
          </a:p>
          <a:p>
            <a:r>
              <a:rPr lang="en-US" sz="2000" b="1" i="0" dirty="0">
                <a:effectLst/>
                <a:latin typeface="Söhne"/>
              </a:rPr>
              <a:t>Helps understand different languages:</a:t>
            </a:r>
            <a:r>
              <a:rPr lang="en-US" sz="2000" b="0" i="0" dirty="0">
                <a:effectLst/>
                <a:latin typeface="Söhne"/>
              </a:rPr>
              <a:t> </a:t>
            </a:r>
            <a:r>
              <a:rPr lang="en-US" sz="2000" b="0" i="0" dirty="0" err="1">
                <a:effectLst/>
                <a:latin typeface="Söhne"/>
              </a:rPr>
              <a:t>ChatGPT</a:t>
            </a:r>
            <a:r>
              <a:rPr lang="en-US" sz="2000" b="0" i="0" dirty="0">
                <a:effectLst/>
                <a:latin typeface="Söhne"/>
              </a:rPr>
              <a:t> can assist you in understanding and generating content in languages other than English, making it easier to communicate with people from diverse backgrounds.</a:t>
            </a:r>
          </a:p>
          <a:p>
            <a:r>
              <a:rPr lang="en-US" sz="2000" b="1" i="0" dirty="0">
                <a:effectLst/>
                <a:latin typeface="Söhne"/>
              </a:rPr>
              <a:t>Provides educational support:</a:t>
            </a:r>
            <a:r>
              <a:rPr lang="en-US" sz="2000" b="0" i="0" dirty="0">
                <a:effectLst/>
                <a:latin typeface="Söhne"/>
              </a:rPr>
              <a:t> </a:t>
            </a:r>
            <a:r>
              <a:rPr lang="en-US" sz="2000" b="0" i="0" dirty="0" err="1">
                <a:effectLst/>
                <a:latin typeface="Söhne"/>
              </a:rPr>
              <a:t>ChatGPT</a:t>
            </a:r>
            <a:r>
              <a:rPr lang="en-US" sz="2000" b="0" i="0" dirty="0">
                <a:effectLst/>
                <a:latin typeface="Söhne"/>
              </a:rPr>
              <a:t> can answer questions and provide information, which can be beneficial if you have limited access to formal education or want to learn something new.</a:t>
            </a:r>
          </a:p>
          <a:p>
            <a:r>
              <a:rPr lang="en-US" sz="2000" b="1" i="0" dirty="0">
                <a:effectLst/>
                <a:latin typeface="Söhne"/>
              </a:rPr>
              <a:t>Adapts to your needs:</a:t>
            </a:r>
            <a:r>
              <a:rPr lang="en-US" sz="2000" b="0" i="0" dirty="0">
                <a:effectLst/>
                <a:latin typeface="Söhne"/>
              </a:rPr>
              <a:t> </a:t>
            </a:r>
            <a:r>
              <a:rPr lang="en-US" sz="2000" b="0" i="0" dirty="0" err="1">
                <a:effectLst/>
                <a:latin typeface="Söhne"/>
              </a:rPr>
              <a:t>ChatGPT</a:t>
            </a:r>
            <a:r>
              <a:rPr lang="en-US" sz="2000" b="0" i="0" dirty="0">
                <a:effectLst/>
                <a:latin typeface="Söhne"/>
              </a:rPr>
              <a:t> can be customized to meet your preferences and needs, making it user-friendly and accessible for individuals with varying levels of technological experience.</a:t>
            </a:r>
          </a:p>
          <a:p>
            <a:endParaRPr lang="en-US" dirty="0"/>
          </a:p>
        </p:txBody>
      </p:sp>
    </p:spTree>
    <p:extLst>
      <p:ext uri="{BB962C8B-B14F-4D97-AF65-F5344CB8AC3E}">
        <p14:creationId xmlns:p14="http://schemas.microsoft.com/office/powerpoint/2010/main" val="3294915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0CE46-0069-0A0D-4A46-75F22F67DDEF}"/>
              </a:ext>
            </a:extLst>
          </p:cNvPr>
          <p:cNvSpPr>
            <a:spLocks noGrp="1"/>
          </p:cNvSpPr>
          <p:nvPr>
            <p:ph type="title"/>
          </p:nvPr>
        </p:nvSpPr>
        <p:spPr/>
        <p:txBody>
          <a:bodyPr/>
          <a:lstStyle/>
          <a:p>
            <a:r>
              <a:rPr lang="en-US" dirty="0"/>
              <a:t>Bias and discrimination</a:t>
            </a:r>
          </a:p>
        </p:txBody>
      </p:sp>
      <p:sp>
        <p:nvSpPr>
          <p:cNvPr id="3" name="Content Placeholder 2">
            <a:extLst>
              <a:ext uri="{FF2B5EF4-FFF2-40B4-BE49-F238E27FC236}">
                <a16:creationId xmlns:a16="http://schemas.microsoft.com/office/drawing/2014/main" id="{2F2D22BD-987B-E3A3-10B4-AF0F4D63FB6C}"/>
              </a:ext>
            </a:extLst>
          </p:cNvPr>
          <p:cNvSpPr>
            <a:spLocks noGrp="1"/>
          </p:cNvSpPr>
          <p:nvPr>
            <p:ph idx="1"/>
          </p:nvPr>
        </p:nvSpPr>
        <p:spPr>
          <a:xfrm>
            <a:off x="685800" y="1520760"/>
            <a:ext cx="10131425" cy="3649133"/>
          </a:xfrm>
        </p:spPr>
        <p:txBody>
          <a:bodyPr/>
          <a:lstStyle/>
          <a:p>
            <a:r>
              <a:rPr lang="en-US" sz="2000" b="1" i="0" dirty="0">
                <a:effectLst/>
                <a:latin typeface="Söhne"/>
              </a:rPr>
              <a:t>Ensures accurate information: </a:t>
            </a:r>
            <a:r>
              <a:rPr lang="en-US" sz="2000" b="0" i="0" dirty="0" err="1">
                <a:effectLst/>
                <a:latin typeface="Söhne"/>
              </a:rPr>
              <a:t>ChatGPT</a:t>
            </a:r>
            <a:r>
              <a:rPr lang="en-US" sz="2000" b="0" i="0" dirty="0">
                <a:effectLst/>
                <a:latin typeface="Söhne"/>
              </a:rPr>
              <a:t> is designed to provide reliable and helpful information, ensuring that you can trust the responses you receive.</a:t>
            </a:r>
          </a:p>
          <a:p>
            <a:r>
              <a:rPr lang="en-US" sz="2000" b="1" i="0" dirty="0">
                <a:effectLst/>
                <a:latin typeface="Söhne"/>
              </a:rPr>
              <a:t>Avoids spreading false information:</a:t>
            </a:r>
            <a:r>
              <a:rPr lang="en-US" sz="2000" b="0" i="0" dirty="0">
                <a:effectLst/>
                <a:latin typeface="Söhne"/>
              </a:rPr>
              <a:t> However, it's important to be cautious, as </a:t>
            </a:r>
            <a:r>
              <a:rPr lang="en-US" sz="2000" b="0" i="0" dirty="0" err="1">
                <a:effectLst/>
                <a:latin typeface="Söhne"/>
              </a:rPr>
              <a:t>ChatGPT</a:t>
            </a:r>
            <a:r>
              <a:rPr lang="en-US" sz="2000" b="0" i="0" dirty="0">
                <a:effectLst/>
                <a:latin typeface="Söhne"/>
              </a:rPr>
              <a:t> may not always have access to the most up-to-date or accurate information, which can result in the inadvertent spread of false or misleading content.</a:t>
            </a:r>
          </a:p>
          <a:p>
            <a:r>
              <a:rPr lang="en-US" sz="2000" b="1" i="0" dirty="0">
                <a:effectLst/>
                <a:latin typeface="Söhne"/>
              </a:rPr>
              <a:t>Promotes respectful and inclusive language: </a:t>
            </a:r>
            <a:r>
              <a:rPr lang="en-US" sz="2000" b="0" i="0" dirty="0" err="1">
                <a:effectLst/>
                <a:latin typeface="Söhne"/>
              </a:rPr>
              <a:t>ChatGPT</a:t>
            </a:r>
            <a:r>
              <a:rPr lang="en-US" sz="2000" b="0" i="0" dirty="0">
                <a:effectLst/>
                <a:latin typeface="Söhne"/>
              </a:rPr>
              <a:t> is programmed to use language that respects and includes people from different backgrounds, but there is a possibility that it may unintentionally generate biased or discriminatory responses due to the data it has been trained on. It's crucial to remain critical and aware of these potential biases.</a:t>
            </a:r>
            <a:endParaRPr lang="en-US" dirty="0"/>
          </a:p>
        </p:txBody>
      </p:sp>
    </p:spTree>
    <p:extLst>
      <p:ext uri="{BB962C8B-B14F-4D97-AF65-F5344CB8AC3E}">
        <p14:creationId xmlns:p14="http://schemas.microsoft.com/office/powerpoint/2010/main" val="1148755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EB08F-08A9-076C-80AA-878745314382}"/>
              </a:ext>
            </a:extLst>
          </p:cNvPr>
          <p:cNvSpPr>
            <a:spLocks noGrp="1"/>
          </p:cNvSpPr>
          <p:nvPr>
            <p:ph type="title"/>
          </p:nvPr>
        </p:nvSpPr>
        <p:spPr/>
        <p:txBody>
          <a:bodyPr/>
          <a:lstStyle/>
          <a:p>
            <a:r>
              <a:rPr lang="en-US" b="0" i="0">
                <a:solidFill>
                  <a:srgbClr val="D1D5DB"/>
                </a:solidFill>
                <a:effectLst/>
                <a:latin typeface="Söhne"/>
              </a:rPr>
              <a:t>Misinformation</a:t>
            </a:r>
            <a:endParaRPr lang="en-US"/>
          </a:p>
        </p:txBody>
      </p:sp>
      <p:sp>
        <p:nvSpPr>
          <p:cNvPr id="3" name="Content Placeholder 2">
            <a:extLst>
              <a:ext uri="{FF2B5EF4-FFF2-40B4-BE49-F238E27FC236}">
                <a16:creationId xmlns:a16="http://schemas.microsoft.com/office/drawing/2014/main" id="{A8BEEF03-DCF7-F001-2D0B-94C9DC8AD0BA}"/>
              </a:ext>
            </a:extLst>
          </p:cNvPr>
          <p:cNvSpPr>
            <a:spLocks noGrp="1"/>
          </p:cNvSpPr>
          <p:nvPr>
            <p:ph idx="1"/>
          </p:nvPr>
        </p:nvSpPr>
        <p:spPr>
          <a:xfrm>
            <a:off x="685800" y="1604433"/>
            <a:ext cx="10131425" cy="3649133"/>
          </a:xfrm>
        </p:spPr>
        <p:txBody>
          <a:bodyPr>
            <a:normAutofit/>
          </a:bodyPr>
          <a:lstStyle/>
          <a:p>
            <a:r>
              <a:rPr lang="en-US" sz="2000" b="1" i="0" dirty="0">
                <a:solidFill>
                  <a:srgbClr val="D1D5DB"/>
                </a:solidFill>
                <a:effectLst/>
                <a:latin typeface="Söhne"/>
              </a:rPr>
              <a:t>Be cautious of false information:</a:t>
            </a:r>
            <a:r>
              <a:rPr lang="en-US" sz="2000" b="0" i="0" dirty="0">
                <a:solidFill>
                  <a:srgbClr val="D1D5DB"/>
                </a:solidFill>
                <a:effectLst/>
                <a:latin typeface="Söhne"/>
              </a:rPr>
              <a:t> </a:t>
            </a:r>
            <a:r>
              <a:rPr lang="en-US" sz="2000" b="0" i="0" dirty="0" err="1">
                <a:solidFill>
                  <a:srgbClr val="D1D5DB"/>
                </a:solidFill>
                <a:effectLst/>
                <a:latin typeface="Söhne"/>
              </a:rPr>
              <a:t>ChatGPT</a:t>
            </a:r>
            <a:r>
              <a:rPr lang="en-US" sz="2000" b="0" i="0" dirty="0">
                <a:solidFill>
                  <a:srgbClr val="D1D5DB"/>
                </a:solidFill>
                <a:effectLst/>
                <a:latin typeface="Söhne"/>
              </a:rPr>
              <a:t> can sometimes provide incorrect or misleading information, so it's important to double-check the facts with trusted sources to avoid being misled.</a:t>
            </a:r>
          </a:p>
          <a:p>
            <a:r>
              <a:rPr lang="en-US" sz="2000" b="1" i="0" dirty="0">
                <a:solidFill>
                  <a:srgbClr val="D1D5DB"/>
                </a:solidFill>
                <a:effectLst/>
                <a:latin typeface="Söhne"/>
              </a:rPr>
              <a:t>Watch out for misleading stories:</a:t>
            </a:r>
            <a:r>
              <a:rPr lang="en-US" sz="2000" b="0" i="0" dirty="0">
                <a:solidFill>
                  <a:srgbClr val="D1D5DB"/>
                </a:solidFill>
                <a:effectLst/>
                <a:latin typeface="Söhne"/>
              </a:rPr>
              <a:t> Sometimes, </a:t>
            </a:r>
            <a:r>
              <a:rPr lang="en-US" sz="2000" b="0" i="0" dirty="0" err="1">
                <a:solidFill>
                  <a:srgbClr val="D1D5DB"/>
                </a:solidFill>
                <a:effectLst/>
                <a:latin typeface="Söhne"/>
              </a:rPr>
              <a:t>ChatGPT</a:t>
            </a:r>
            <a:r>
              <a:rPr lang="en-US" sz="2000" b="0" i="0" dirty="0">
                <a:solidFill>
                  <a:srgbClr val="D1D5DB"/>
                </a:solidFill>
                <a:effectLst/>
                <a:latin typeface="Söhne"/>
              </a:rPr>
              <a:t> might generate stories or ideas that are not based on real facts, making it essential to be aware and not believe everything you read without verifying it from reliable sources.</a:t>
            </a:r>
          </a:p>
          <a:p>
            <a:r>
              <a:rPr lang="en-US" sz="2000" b="1" i="0" dirty="0">
                <a:solidFill>
                  <a:srgbClr val="D1D5DB"/>
                </a:solidFill>
                <a:effectLst/>
                <a:latin typeface="Söhne"/>
              </a:rPr>
              <a:t>Think critically and seek multiple sources: </a:t>
            </a:r>
            <a:r>
              <a:rPr lang="en-US" sz="2000" b="0" i="0" dirty="0">
                <a:solidFill>
                  <a:srgbClr val="D1D5DB"/>
                </a:solidFill>
                <a:effectLst/>
                <a:latin typeface="Söhne"/>
              </a:rPr>
              <a:t>It's important to use your critical thinking skills and consult different sources of information to get a well-rounded view of a topic. Relying solely on </a:t>
            </a:r>
            <a:r>
              <a:rPr lang="en-US" sz="2000" b="0" i="0" dirty="0" err="1">
                <a:solidFill>
                  <a:srgbClr val="D1D5DB"/>
                </a:solidFill>
                <a:effectLst/>
                <a:latin typeface="Söhne"/>
              </a:rPr>
              <a:t>ChatGPT</a:t>
            </a:r>
            <a:r>
              <a:rPr lang="en-US" sz="2000" b="0" i="0" dirty="0">
                <a:solidFill>
                  <a:srgbClr val="D1D5DB"/>
                </a:solidFill>
                <a:effectLst/>
                <a:latin typeface="Söhne"/>
              </a:rPr>
              <a:t> may not provide you with the complete picture.</a:t>
            </a:r>
          </a:p>
        </p:txBody>
      </p:sp>
    </p:spTree>
    <p:extLst>
      <p:ext uri="{BB962C8B-B14F-4D97-AF65-F5344CB8AC3E}">
        <p14:creationId xmlns:p14="http://schemas.microsoft.com/office/powerpoint/2010/main" val="4201655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35EE9-4AEF-EED7-0A39-52B07D69A7CA}"/>
              </a:ext>
            </a:extLst>
          </p:cNvPr>
          <p:cNvSpPr>
            <a:spLocks noGrp="1"/>
          </p:cNvSpPr>
          <p:nvPr>
            <p:ph type="title"/>
          </p:nvPr>
        </p:nvSpPr>
        <p:spPr/>
        <p:txBody>
          <a:bodyPr/>
          <a:lstStyle/>
          <a:p>
            <a:r>
              <a:rPr lang="en-US" dirty="0"/>
              <a:t>Privacy and security</a:t>
            </a:r>
          </a:p>
        </p:txBody>
      </p:sp>
      <p:sp>
        <p:nvSpPr>
          <p:cNvPr id="3" name="Content Placeholder 2">
            <a:extLst>
              <a:ext uri="{FF2B5EF4-FFF2-40B4-BE49-F238E27FC236}">
                <a16:creationId xmlns:a16="http://schemas.microsoft.com/office/drawing/2014/main" id="{30862192-FFFA-7FE8-4F66-260B7B9B46AE}"/>
              </a:ext>
            </a:extLst>
          </p:cNvPr>
          <p:cNvSpPr>
            <a:spLocks noGrp="1"/>
          </p:cNvSpPr>
          <p:nvPr>
            <p:ph idx="1"/>
          </p:nvPr>
        </p:nvSpPr>
        <p:spPr>
          <a:xfrm>
            <a:off x="685800" y="1813361"/>
            <a:ext cx="10131425" cy="3649133"/>
          </a:xfrm>
        </p:spPr>
        <p:txBody>
          <a:bodyPr>
            <a:noAutofit/>
          </a:bodyPr>
          <a:lstStyle/>
          <a:p>
            <a:r>
              <a:rPr lang="en-US" sz="2000" b="1" i="0" dirty="0">
                <a:effectLst/>
                <a:latin typeface="Söhne"/>
              </a:rPr>
              <a:t>Protect your personal information:</a:t>
            </a:r>
            <a:r>
              <a:rPr lang="en-US" sz="2000" b="0" i="0" dirty="0">
                <a:effectLst/>
                <a:latin typeface="Söhne"/>
              </a:rPr>
              <a:t> When using </a:t>
            </a:r>
            <a:r>
              <a:rPr lang="en-US" sz="2000" b="0" i="0" dirty="0" err="1">
                <a:effectLst/>
                <a:latin typeface="Söhne"/>
              </a:rPr>
              <a:t>ChatGPT</a:t>
            </a:r>
            <a:r>
              <a:rPr lang="en-US" sz="2000" b="0" i="0" dirty="0">
                <a:effectLst/>
                <a:latin typeface="Söhne"/>
              </a:rPr>
              <a:t> or any other online platform, it's important to be cautious about sharing personal details like your address, phone number, or financial information to safeguard your privacy and protect yourself from potential scams or identity theft.</a:t>
            </a:r>
          </a:p>
          <a:p>
            <a:r>
              <a:rPr lang="en-US" sz="2000" b="1" i="0" dirty="0">
                <a:effectLst/>
                <a:latin typeface="Söhne"/>
              </a:rPr>
              <a:t>Be aware of online threats:</a:t>
            </a:r>
            <a:r>
              <a:rPr lang="en-US" sz="2000" b="0" i="0" dirty="0">
                <a:effectLst/>
                <a:latin typeface="Söhne"/>
              </a:rPr>
              <a:t> </a:t>
            </a:r>
            <a:r>
              <a:rPr lang="en-US" sz="2000" b="0" i="0" dirty="0" err="1">
                <a:effectLst/>
                <a:latin typeface="Söhne"/>
              </a:rPr>
              <a:t>ChatGPT</a:t>
            </a:r>
            <a:r>
              <a:rPr lang="en-US" sz="2000" b="0" i="0" dirty="0">
                <a:effectLst/>
                <a:latin typeface="Söhne"/>
              </a:rPr>
              <a:t>-powered </a:t>
            </a:r>
            <a:r>
              <a:rPr lang="en-US" sz="2000" b="0" i="0" dirty="0" err="1">
                <a:effectLst/>
                <a:latin typeface="Söhne"/>
              </a:rPr>
              <a:t>chatbots</a:t>
            </a:r>
            <a:r>
              <a:rPr lang="en-US" sz="2000" b="0" i="0" dirty="0">
                <a:effectLst/>
                <a:latin typeface="Söhne"/>
              </a:rPr>
              <a:t> may collect information, so it's crucial to be mindful of potential cyber threats. Avoid clicking on suspicious links or sharing sensitive information with unfamiliar sources to ensure your online safety.</a:t>
            </a:r>
          </a:p>
          <a:p>
            <a:r>
              <a:rPr lang="en-US" sz="2000" b="1" i="0" dirty="0">
                <a:effectLst/>
                <a:latin typeface="Söhne"/>
              </a:rPr>
              <a:t>Stay informed about privacy policies: </a:t>
            </a:r>
            <a:r>
              <a:rPr lang="en-US" sz="2000" b="0" i="0" dirty="0">
                <a:effectLst/>
                <a:latin typeface="Söhne"/>
              </a:rPr>
              <a:t>Familiarize yourself with the privacy policies and terms of service of the platforms or applications that use </a:t>
            </a:r>
            <a:r>
              <a:rPr lang="en-US" sz="2000" b="0" i="0" dirty="0" err="1">
                <a:effectLst/>
                <a:latin typeface="Söhne"/>
              </a:rPr>
              <a:t>ChatGPT</a:t>
            </a:r>
            <a:r>
              <a:rPr lang="en-US" sz="2000" b="0" i="0" dirty="0">
                <a:effectLst/>
                <a:latin typeface="Söhne"/>
              </a:rPr>
              <a:t>. Understanding how your data is being collected, stored, and used can help you make informed decisions about sharing information and protect your privacy online.</a:t>
            </a:r>
            <a:endParaRPr lang="en-US" sz="2000" dirty="0"/>
          </a:p>
        </p:txBody>
      </p:sp>
    </p:spTree>
    <p:extLst>
      <p:ext uri="{BB962C8B-B14F-4D97-AF65-F5344CB8AC3E}">
        <p14:creationId xmlns:p14="http://schemas.microsoft.com/office/powerpoint/2010/main" val="3568229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E7D37-EE43-4D92-363E-7C5974F4F680}"/>
              </a:ext>
            </a:extLst>
          </p:cNvPr>
          <p:cNvSpPr>
            <a:spLocks noGrp="1"/>
          </p:cNvSpPr>
          <p:nvPr>
            <p:ph type="title"/>
          </p:nvPr>
        </p:nvSpPr>
        <p:spPr/>
        <p:txBody>
          <a:bodyPr/>
          <a:lstStyle/>
          <a:p>
            <a:r>
              <a:rPr lang="en-US" dirty="0"/>
              <a:t>Human Interactions</a:t>
            </a:r>
          </a:p>
        </p:txBody>
      </p:sp>
      <p:sp>
        <p:nvSpPr>
          <p:cNvPr id="3" name="Content Placeholder 2">
            <a:extLst>
              <a:ext uri="{FF2B5EF4-FFF2-40B4-BE49-F238E27FC236}">
                <a16:creationId xmlns:a16="http://schemas.microsoft.com/office/drawing/2014/main" id="{35D047F0-836D-9E4D-5A55-1C084E84D9B2}"/>
              </a:ext>
            </a:extLst>
          </p:cNvPr>
          <p:cNvSpPr>
            <a:spLocks noGrp="1"/>
          </p:cNvSpPr>
          <p:nvPr>
            <p:ph idx="1"/>
          </p:nvPr>
        </p:nvSpPr>
        <p:spPr>
          <a:xfrm>
            <a:off x="643965" y="1831291"/>
            <a:ext cx="10131425" cy="3649133"/>
          </a:xfrm>
        </p:spPr>
        <p:txBody>
          <a:bodyPr>
            <a:noAutofit/>
          </a:bodyPr>
          <a:lstStyle/>
          <a:p>
            <a:r>
              <a:rPr lang="en-US" sz="2000" b="1" i="0" dirty="0">
                <a:effectLst/>
                <a:latin typeface="Söhne"/>
              </a:rPr>
              <a:t>Maintain human connections: </a:t>
            </a:r>
            <a:r>
              <a:rPr lang="en-US" sz="2000" b="0" i="0" dirty="0">
                <a:effectLst/>
                <a:latin typeface="Söhne"/>
              </a:rPr>
              <a:t>While </a:t>
            </a:r>
            <a:r>
              <a:rPr lang="en-US" sz="2000" b="0" i="0" dirty="0" err="1">
                <a:effectLst/>
                <a:latin typeface="Söhne"/>
              </a:rPr>
              <a:t>ChatGPT</a:t>
            </a:r>
            <a:r>
              <a:rPr lang="en-US" sz="2000" b="0" i="0" dirty="0">
                <a:effectLst/>
                <a:latin typeface="Söhne"/>
              </a:rPr>
              <a:t> can be helpful, it's important to remember the value of human interaction. Engaging in face-to-face conversations or spending time with loved ones can provide emotional support and a sense of companionship that technology alone cannot replicate.</a:t>
            </a:r>
          </a:p>
          <a:p>
            <a:r>
              <a:rPr lang="en-US" sz="2000" b="1" i="0" dirty="0">
                <a:effectLst/>
                <a:latin typeface="Söhne"/>
              </a:rPr>
              <a:t>Be mindful of excessive reliance: </a:t>
            </a:r>
            <a:r>
              <a:rPr lang="en-US" sz="2000" b="0" i="0" dirty="0">
                <a:effectLst/>
                <a:latin typeface="Söhne"/>
              </a:rPr>
              <a:t>Although </a:t>
            </a:r>
            <a:r>
              <a:rPr lang="en-US" sz="2000" b="0" i="0" dirty="0" err="1">
                <a:effectLst/>
                <a:latin typeface="Söhne"/>
              </a:rPr>
              <a:t>ChatGPT</a:t>
            </a:r>
            <a:r>
              <a:rPr lang="en-US" sz="2000" b="0" i="0" dirty="0">
                <a:effectLst/>
                <a:latin typeface="Söhne"/>
              </a:rPr>
              <a:t> can provide information and assistance, it's essential to avoid relying too heavily on technology for all aspects of communication and problem-solving. Balancing technology usage with personal connections can help maintain social bonds and prevent feelings of isolation.</a:t>
            </a:r>
          </a:p>
          <a:p>
            <a:r>
              <a:rPr lang="en-US" sz="2000" b="1" i="0" dirty="0">
                <a:effectLst/>
                <a:latin typeface="Söhne"/>
              </a:rPr>
              <a:t>Seek support when needed:</a:t>
            </a:r>
            <a:r>
              <a:rPr lang="en-US" sz="2000" b="0" i="0" dirty="0">
                <a:effectLst/>
                <a:latin typeface="Söhne"/>
              </a:rPr>
              <a:t> If you find yourself feeling lonely or disconnected, don't hesitate to reach out to friends, family, or support groups. They can offer empathy, understanding, and a listening ear, providing a human connection that can contribute to overall well-being and happiness.</a:t>
            </a:r>
            <a:endParaRPr lang="en-US" sz="2000" dirty="0"/>
          </a:p>
        </p:txBody>
      </p:sp>
    </p:spTree>
    <p:extLst>
      <p:ext uri="{BB962C8B-B14F-4D97-AF65-F5344CB8AC3E}">
        <p14:creationId xmlns:p14="http://schemas.microsoft.com/office/powerpoint/2010/main" val="868541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94878-B164-BE27-1647-C6F10E108797}"/>
              </a:ext>
            </a:extLst>
          </p:cNvPr>
          <p:cNvSpPr>
            <a:spLocks noGrp="1"/>
          </p:cNvSpPr>
          <p:nvPr>
            <p:ph type="title"/>
          </p:nvPr>
        </p:nvSpPr>
        <p:spPr/>
        <p:txBody>
          <a:bodyPr/>
          <a:lstStyle/>
          <a:p>
            <a:r>
              <a:rPr lang="en-US" dirty="0"/>
              <a:t>Ethics and responsibility</a:t>
            </a:r>
          </a:p>
        </p:txBody>
      </p:sp>
      <p:sp>
        <p:nvSpPr>
          <p:cNvPr id="3" name="Content Placeholder 2">
            <a:extLst>
              <a:ext uri="{FF2B5EF4-FFF2-40B4-BE49-F238E27FC236}">
                <a16:creationId xmlns:a16="http://schemas.microsoft.com/office/drawing/2014/main" id="{97199FA6-8083-06D6-0854-500F9B6FE5B0}"/>
              </a:ext>
            </a:extLst>
          </p:cNvPr>
          <p:cNvSpPr>
            <a:spLocks noGrp="1"/>
          </p:cNvSpPr>
          <p:nvPr>
            <p:ph idx="1"/>
          </p:nvPr>
        </p:nvSpPr>
        <p:spPr>
          <a:xfrm>
            <a:off x="787400" y="1538443"/>
            <a:ext cx="10131425" cy="3649133"/>
          </a:xfrm>
        </p:spPr>
        <p:txBody>
          <a:bodyPr>
            <a:normAutofit/>
          </a:bodyPr>
          <a:lstStyle/>
          <a:p>
            <a:r>
              <a:rPr lang="en-US" sz="2000" b="1" i="0" dirty="0">
                <a:effectLst/>
                <a:latin typeface="Söhne"/>
              </a:rPr>
              <a:t>Ethical considerations:</a:t>
            </a:r>
            <a:r>
              <a:rPr lang="en-US" sz="2000" b="0" i="0" dirty="0">
                <a:effectLst/>
                <a:latin typeface="Söhne"/>
              </a:rPr>
              <a:t> It's important for developers and companies to prioritize ethical guidelines when creating and using </a:t>
            </a:r>
            <a:r>
              <a:rPr lang="en-US" sz="2000" b="0" i="0" dirty="0" err="1">
                <a:effectLst/>
                <a:latin typeface="Söhne"/>
              </a:rPr>
              <a:t>ChatGPT</a:t>
            </a:r>
            <a:r>
              <a:rPr lang="en-US" sz="2000" b="0" i="0" dirty="0">
                <a:effectLst/>
                <a:latin typeface="Söhne"/>
              </a:rPr>
              <a:t>. Ensuring responsible and ethical practices can help mitigate potential negative impacts and promote a safer and more inclusive online environment.</a:t>
            </a:r>
          </a:p>
          <a:p>
            <a:r>
              <a:rPr lang="en-US" sz="2000" b="1" i="0" dirty="0">
                <a:effectLst/>
                <a:latin typeface="Söhne"/>
              </a:rPr>
              <a:t>Promote transparency and accountability:</a:t>
            </a:r>
            <a:r>
              <a:rPr lang="en-US" sz="2000" b="0" i="0" dirty="0">
                <a:effectLst/>
                <a:latin typeface="Söhne"/>
              </a:rPr>
              <a:t> Developers and companies should be transparent about how </a:t>
            </a:r>
            <a:r>
              <a:rPr lang="en-US" sz="2000" b="0" i="0" dirty="0" err="1">
                <a:effectLst/>
                <a:latin typeface="Söhne"/>
              </a:rPr>
              <a:t>ChatGPT</a:t>
            </a:r>
            <a:r>
              <a:rPr lang="en-US" sz="2000" b="0" i="0" dirty="0">
                <a:effectLst/>
                <a:latin typeface="Söhne"/>
              </a:rPr>
              <a:t> works and the limitations of its capabilities. Holding them accountable for addressing biases, misinformation, and privacy concerns can foster trust and ensure that the technology is used in a way that benefits society as a whole.</a:t>
            </a:r>
          </a:p>
        </p:txBody>
      </p:sp>
    </p:spTree>
    <p:extLst>
      <p:ext uri="{BB962C8B-B14F-4D97-AF65-F5344CB8AC3E}">
        <p14:creationId xmlns:p14="http://schemas.microsoft.com/office/powerpoint/2010/main" val="35219393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Celestial</vt:lpstr>
      <vt:lpstr>About me</vt:lpstr>
      <vt:lpstr>The social impact of chat gpt</vt:lpstr>
      <vt:lpstr>Chat gpt – what is it?</vt:lpstr>
      <vt:lpstr>Accessibility and Inclusivity</vt:lpstr>
      <vt:lpstr>Bias and discrimination</vt:lpstr>
      <vt:lpstr>Misinformation</vt:lpstr>
      <vt:lpstr>Privacy and security</vt:lpstr>
      <vt:lpstr>Human Interactions</vt:lpstr>
      <vt:lpstr>Ethics and responsibility</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social impact of chat gpt</dc:title>
  <dc:creator>Lindsay Kaminski</dc:creator>
  <cp:lastModifiedBy>Lindsay Kaminski</cp:lastModifiedBy>
  <cp:revision>5</cp:revision>
  <dcterms:created xsi:type="dcterms:W3CDTF">2023-05-09T19:06:59Z</dcterms:created>
  <dcterms:modified xsi:type="dcterms:W3CDTF">2023-05-18T18:04:18Z</dcterms:modified>
</cp:coreProperties>
</file>